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eorg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7CA"/>
          </a:solidFill>
        </a:fill>
      </a:tcStyle>
    </a:wholeTbl>
    <a:band2H>
      <a:tcTxStyle b="def" i="def"/>
      <a:tcStyle>
        <a:tcBdr/>
        <a:fill>
          <a:solidFill>
            <a:srgbClr val="FCEC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D6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DDD0"/>
          </a:solidFill>
        </a:fill>
      </a:tcStyle>
    </a:wholeTbl>
    <a:band2H>
      <a:tcTxStyle b="def" i="def"/>
      <a:tcStyle>
        <a:tcBdr/>
        <a:fill>
          <a:solidFill>
            <a:srgbClr val="F4EF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42667"/>
          <c:y val="0.12544"/>
          <c:w val="0.714667"/>
          <c:h val="0.86206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solidFill>
              <a:srgbClr val="D38C07">
                <a:alpha val="80000"/>
              </a:srgbClr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D38C07">
                  <a:alpha val="8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D44906">
                  <a:alpha val="8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0"/>
            <c:spPr>
              <a:solidFill>
                <a:srgbClr val="554838">
                  <a:alpha val="62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solidFill>
                <a:srgbClr val="3995D6">
                  <a:alpha val="7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solidFill>
                <a:srgbClr val="868904">
                  <a:alpha val="7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1200" u="none">
                      <a:solidFill>
                        <a:srgbClr val="FFFFFF"/>
                      </a:solidFill>
                      <a:latin typeface="Helvetica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1200" u="none">
                      <a:solidFill>
                        <a:srgbClr val="FFFFFF"/>
                      </a:solidFill>
                      <a:latin typeface="Helvetica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>
                    <a:defRPr b="0" i="0" strike="noStrike" sz="1200" u="none">
                      <a:solidFill>
                        <a:srgbClr val="FFFFFF"/>
                      </a:solidFill>
                      <a:latin typeface="Helvetica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>
                    <a:defRPr b="0" i="0" strike="noStrike" sz="1200" u="none">
                      <a:solidFill>
                        <a:srgbClr val="FFFFFF"/>
                      </a:solidFill>
                      <a:latin typeface="Helvetica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>
                    <a:defRPr b="0" i="0" strike="noStrike" sz="1200" u="none">
                      <a:solidFill>
                        <a:srgbClr val="FFFFFF"/>
                      </a:solidFill>
                      <a:latin typeface="Helvetica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FFFFFF"/>
                    </a:solidFill>
                    <a:latin typeface="Helvetica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Sheet1!$B$1:$F$1</c:f>
              <c:strCache>
                <c:ptCount val="5"/>
                <c:pt idx="0">
                  <c:v>Hashtable(韩宇）</c:v>
                </c:pt>
                <c:pt idx="1">
                  <c:v>Grid（陈佳琳）</c:v>
                </c:pt>
                <c:pt idx="2">
                  <c:v>Heap（金镕）</c:v>
                </c:pt>
                <c:pt idx="3">
                  <c:v>Bitmap（韩宇）</c:v>
                </c:pt>
                <c:pt idx="4">
                  <c:v>Index(陈佳琳、金镕、韩宇）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20.000000</c:v>
                </c:pt>
                <c:pt idx="1">
                  <c:v>20.000000</c:v>
                </c:pt>
                <c:pt idx="2">
                  <c:v>20.000000</c:v>
                </c:pt>
                <c:pt idx="3">
                  <c:v>20.000000</c:v>
                </c:pt>
                <c:pt idx="4">
                  <c:v>20.000000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"/>
          <c:y val="0"/>
          <c:w val="1"/>
          <c:h val="0.124835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1200" u="none">
              <a:solidFill>
                <a:srgbClr val="FFFFFF"/>
              </a:solidFill>
              <a:latin typeface="Helvetica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Georgia"/>
      </a:defRPr>
    </a:lvl1pPr>
    <a:lvl2pPr indent="228600" latinLnBrk="0">
      <a:defRPr sz="1200">
        <a:latin typeface="+mn-lt"/>
        <a:ea typeface="+mn-ea"/>
        <a:cs typeface="+mn-cs"/>
        <a:sym typeface="Georgia"/>
      </a:defRPr>
    </a:lvl2pPr>
    <a:lvl3pPr indent="457200" latinLnBrk="0">
      <a:defRPr sz="1200">
        <a:latin typeface="+mn-lt"/>
        <a:ea typeface="+mn-ea"/>
        <a:cs typeface="+mn-cs"/>
        <a:sym typeface="Georgia"/>
      </a:defRPr>
    </a:lvl3pPr>
    <a:lvl4pPr indent="685800" latinLnBrk="0">
      <a:defRPr sz="1200">
        <a:latin typeface="+mn-lt"/>
        <a:ea typeface="+mn-ea"/>
        <a:cs typeface="+mn-cs"/>
        <a:sym typeface="Georgia"/>
      </a:defRPr>
    </a:lvl4pPr>
    <a:lvl5pPr indent="914400" latinLnBrk="0">
      <a:defRPr sz="1200">
        <a:latin typeface="+mn-lt"/>
        <a:ea typeface="+mn-ea"/>
        <a:cs typeface="+mn-cs"/>
        <a:sym typeface="Georgia"/>
      </a:defRPr>
    </a:lvl5pPr>
    <a:lvl6pPr indent="1143000" latinLnBrk="0">
      <a:defRPr sz="1200">
        <a:latin typeface="+mn-lt"/>
        <a:ea typeface="+mn-ea"/>
        <a:cs typeface="+mn-cs"/>
        <a:sym typeface="Georgia"/>
      </a:defRPr>
    </a:lvl6pPr>
    <a:lvl7pPr indent="1371600" latinLnBrk="0">
      <a:defRPr sz="1200">
        <a:latin typeface="+mn-lt"/>
        <a:ea typeface="+mn-ea"/>
        <a:cs typeface="+mn-cs"/>
        <a:sym typeface="Georgia"/>
      </a:defRPr>
    </a:lvl7pPr>
    <a:lvl8pPr indent="1600200" latinLnBrk="0">
      <a:defRPr sz="1200">
        <a:latin typeface="+mn-lt"/>
        <a:ea typeface="+mn-ea"/>
        <a:cs typeface="+mn-cs"/>
        <a:sym typeface="Georgia"/>
      </a:defRPr>
    </a:lvl8pPr>
    <a:lvl9pPr indent="1828800" latinLnBrk="0">
      <a:defRPr sz="1200">
        <a:latin typeface="+mn-lt"/>
        <a:ea typeface="+mn-ea"/>
        <a:cs typeface="+mn-cs"/>
        <a:sym typeface="Georgia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524000" y="1124530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2400"/>
            </a:lvl1pPr>
            <a:lvl2pPr marL="0" indent="457200" algn="ctr">
              <a:buSzTx/>
              <a:buNone/>
              <a:defRPr sz="2400"/>
            </a:lvl2pPr>
            <a:lvl3pPr marL="0" indent="914400" algn="ctr">
              <a:buSzTx/>
              <a:buNone/>
              <a:defRPr sz="2400"/>
            </a:lvl3pPr>
            <a:lvl4pPr marL="0" indent="1371600" algn="ctr">
              <a:buSzTx/>
              <a:buNone/>
              <a:defRPr sz="2400"/>
            </a:lvl4pPr>
            <a:lvl5pPr marL="0" indent="1828800" algn="ctr">
              <a:buSz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/>
          <p:nvPr>
            <p:ph type="title"/>
          </p:nvPr>
        </p:nvSpPr>
        <p:spPr>
          <a:xfrm>
            <a:off x="8724900" y="274638"/>
            <a:ext cx="2628900" cy="5897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02" name="正文级别 1…"/>
          <p:cNvSpPr txBox="1"/>
          <p:nvPr>
            <p:ph type="body" idx="1"/>
          </p:nvPr>
        </p:nvSpPr>
        <p:spPr>
          <a:xfrm>
            <a:off x="838200" y="274638"/>
            <a:ext cx="7734300" cy="5897563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xfrm>
            <a:off x="831850" y="1712422"/>
            <a:ext cx="10515600" cy="285120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831850" y="455263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400"/>
            </a:lvl1pPr>
            <a:lvl2pPr marL="0" indent="457200">
              <a:buSzTx/>
              <a:buNone/>
              <a:defRPr sz="2400"/>
            </a:lvl2pPr>
            <a:lvl3pPr marL="0" indent="914400">
              <a:buSzTx/>
              <a:buNone/>
              <a:defRPr sz="2400"/>
            </a:lvl3pPr>
            <a:lvl4pPr marL="0" indent="1371600">
              <a:buSzTx/>
              <a:buNone/>
              <a:defRPr sz="2400"/>
            </a:lvl4pPr>
            <a:lvl5pPr marL="0" indent="1828800">
              <a:buSz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/>
          </p:nvPr>
        </p:nvSpPr>
        <p:spPr>
          <a:xfrm>
            <a:off x="838200" y="1828800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731519" indent="-274319">
              <a:defRPr sz="2400"/>
            </a:lvl2pPr>
            <a:lvl3pPr marL="1219200" indent="-304800">
              <a:defRPr sz="2400"/>
            </a:lvl3pPr>
            <a:lvl4pPr marL="1714500" indent="-342900">
              <a:defRPr sz="2400"/>
            </a:lvl4pPr>
            <a:lvl5pPr marL="2171700" indent="-342900"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正文级别 1…"/>
          <p:cNvSpPr txBox="1"/>
          <p:nvPr>
            <p:ph type="body" sz="quarter" idx="1"/>
          </p:nvPr>
        </p:nvSpPr>
        <p:spPr>
          <a:xfrm>
            <a:off x="841247" y="1681851"/>
            <a:ext cx="5156201" cy="73152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 sz="2400"/>
            </a:lvl1pPr>
            <a:lvl2pPr marL="0" indent="457200">
              <a:buSzTx/>
              <a:buNone/>
              <a:defRPr b="1" sz="2400"/>
            </a:lvl2pPr>
            <a:lvl3pPr marL="0" indent="914400">
              <a:buSzTx/>
              <a:buNone/>
              <a:defRPr b="1" sz="2400"/>
            </a:lvl3pPr>
            <a:lvl4pPr marL="0" indent="1371600">
              <a:buSzTx/>
              <a:buNone/>
              <a:defRPr b="1" sz="2400"/>
            </a:lvl4pPr>
            <a:lvl5pPr marL="0" indent="1828800">
              <a:buSz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8" name="文本占位符 4"/>
          <p:cNvSpPr/>
          <p:nvPr>
            <p:ph type="body" sz="quarter" idx="13"/>
          </p:nvPr>
        </p:nvSpPr>
        <p:spPr>
          <a:xfrm>
            <a:off x="6215064" y="1681851"/>
            <a:ext cx="5157788" cy="73152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 sz="2400"/>
            </a:pPr>
          </a:p>
        </p:txBody>
      </p:sp>
      <p:sp>
        <p:nvSpPr>
          <p:cNvPr id="49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/>
          <p:nvPr>
            <p:ph type="title"/>
          </p:nvPr>
        </p:nvSpPr>
        <p:spPr>
          <a:xfrm>
            <a:off x="841247" y="457200"/>
            <a:ext cx="3931922" cy="160019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3" name="正文级别 1…"/>
          <p:cNvSpPr txBox="1"/>
          <p:nvPr>
            <p:ph type="body" sz="half" idx="1"/>
          </p:nvPr>
        </p:nvSpPr>
        <p:spPr>
          <a:xfrm>
            <a:off x="5181600" y="990600"/>
            <a:ext cx="6039485" cy="48768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/>
          <p:nvPr>
            <p:ph type="body" sz="quarter" idx="13"/>
          </p:nvPr>
        </p:nvSpPr>
        <p:spPr>
          <a:xfrm>
            <a:off x="841247" y="2057399"/>
            <a:ext cx="3931922" cy="3810002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SzTx/>
              <a:buNone/>
              <a:defRPr sz="1400"/>
            </a:pP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/>
          <p:nvPr>
            <p:ph type="title"/>
          </p:nvPr>
        </p:nvSpPr>
        <p:spPr>
          <a:xfrm>
            <a:off x="841247" y="457200"/>
            <a:ext cx="3931922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3" name="图片占位符 2"/>
          <p:cNvSpPr/>
          <p:nvPr>
            <p:ph type="pic" sz="half" idx="13"/>
          </p:nvPr>
        </p:nvSpPr>
        <p:spPr>
          <a:xfrm>
            <a:off x="5181600" y="990600"/>
            <a:ext cx="6041136" cy="4876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正文级别 1…"/>
          <p:cNvSpPr txBox="1"/>
          <p:nvPr>
            <p:ph type="body" sz="quarter" idx="1"/>
          </p:nvPr>
        </p:nvSpPr>
        <p:spPr>
          <a:xfrm>
            <a:off x="841247" y="2057400"/>
            <a:ext cx="3931922" cy="3810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None/>
              <a:defRPr sz="1400"/>
            </a:lvl1pPr>
            <a:lvl2pPr marL="0" indent="457200">
              <a:lnSpc>
                <a:spcPct val="100000"/>
              </a:lnSpc>
              <a:buSzTx/>
              <a:buNone/>
              <a:defRPr sz="1400"/>
            </a:lvl2pPr>
            <a:lvl3pPr marL="0" indent="914400">
              <a:lnSpc>
                <a:spcPct val="100000"/>
              </a:lnSpc>
              <a:buSzTx/>
              <a:buNone/>
              <a:defRPr sz="1400"/>
            </a:lvl3pPr>
            <a:lvl4pPr marL="0" indent="1371600">
              <a:lnSpc>
                <a:spcPct val="100000"/>
              </a:lnSpc>
              <a:buSzTx/>
              <a:buNone/>
              <a:defRPr sz="1400"/>
            </a:lvl4pPr>
            <a:lvl5pPr marL="0" indent="1828800">
              <a:lnSpc>
                <a:spcPct val="100000"/>
              </a:lnSpc>
              <a:buSzTx/>
              <a:buNone/>
              <a:defRPr sz="1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45126" y="365759"/>
            <a:ext cx="10515601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45126" y="1828800"/>
            <a:ext cx="10515601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101197" y="6410642"/>
            <a:ext cx="259530" cy="256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26060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30632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3520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39776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Relationship Id="rId3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第一组：…"/>
          <p:cNvSpPr txBox="1"/>
          <p:nvPr/>
        </p:nvSpPr>
        <p:spPr>
          <a:xfrm>
            <a:off x="8672830" y="3999229"/>
            <a:ext cx="2059966" cy="263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第一组：</a:t>
            </a:r>
          </a:p>
          <a:p>
            <a: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陈佳琳</a:t>
            </a:r>
          </a:p>
          <a:p>
            <a: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金镕 </a:t>
            </a:r>
          </a:p>
          <a:p>
            <a: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韩宇</a:t>
            </a:r>
          </a:p>
        </p:txBody>
      </p:sp>
      <p:sp>
        <p:nvSpPr>
          <p:cNvPr id="113" name="位置相关位置学习心得与体会"/>
          <p:cNvSpPr txBox="1"/>
          <p:nvPr/>
        </p:nvSpPr>
        <p:spPr>
          <a:xfrm>
            <a:off x="1140990" y="608330"/>
            <a:ext cx="8907265" cy="263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3" algn="ctr">
              <a:defRPr b="1" sz="7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位置相关位置学习心得与体会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Heap"/>
          <p:cNvSpPr txBox="1"/>
          <p:nvPr/>
        </p:nvSpPr>
        <p:spPr>
          <a:xfrm>
            <a:off x="8977630" y="3110229"/>
            <a:ext cx="1197135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Heap</a:t>
            </a:r>
          </a:p>
        </p:txBody>
      </p:sp>
      <p:pic>
        <p:nvPicPr>
          <p:cNvPr id="136" name="屏幕快照 2017-07-25 下午3.52.47.png" descr="屏幕快照 2017-07-25 下午3.52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074" y="0"/>
            <a:ext cx="731762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屏幕快照 2017-07-25 下午3.52.23.png" descr="屏幕快照 2017-07-25 下午3.52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6550" y="451842"/>
            <a:ext cx="8978900" cy="6362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屏幕快照 2017-07-25 下午4.12.56.png" descr="屏幕快照 2017-07-25 下午4.12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819216"/>
            <a:ext cx="9281518" cy="5571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范围查询"/>
          <p:cNvSpPr txBox="1"/>
          <p:nvPr/>
        </p:nvSpPr>
        <p:spPr>
          <a:xfrm>
            <a:off x="9917430" y="824230"/>
            <a:ext cx="193294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范围查询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屏幕快照 2017-07-25 下午4.13.15.png" descr="屏幕快照 2017-07-25 下午4.13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929" y="0"/>
            <a:ext cx="947487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KNN"/>
          <p:cNvSpPr txBox="1"/>
          <p:nvPr/>
        </p:nvSpPr>
        <p:spPr>
          <a:xfrm>
            <a:off x="8520430" y="49530"/>
            <a:ext cx="1123018" cy="612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KNN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收获"/>
          <p:cNvSpPr txBox="1"/>
          <p:nvPr/>
        </p:nvSpPr>
        <p:spPr>
          <a:xfrm>
            <a:off x="5231129" y="621030"/>
            <a:ext cx="1729741" cy="12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收获</a:t>
            </a:r>
          </a:p>
        </p:txBody>
      </p:sp>
      <p:sp>
        <p:nvSpPr>
          <p:cNvPr id="147" name="具体实现：…"/>
          <p:cNvSpPr txBox="1"/>
          <p:nvPr/>
        </p:nvSpPr>
        <p:spPr>
          <a:xfrm>
            <a:off x="4410739" y="4227829"/>
            <a:ext cx="3101540" cy="21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具体实现：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1、网格索引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2、双向链表、哈希表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3、heap 堆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4、KNN查询</a:t>
            </a:r>
          </a:p>
        </p:txBody>
      </p:sp>
      <p:sp>
        <p:nvSpPr>
          <p:cNvPr id="148" name="代码编写：…"/>
          <p:cNvSpPr txBox="1"/>
          <p:nvPr/>
        </p:nvSpPr>
        <p:spPr>
          <a:xfrm>
            <a:off x="4367529" y="2367279"/>
            <a:ext cx="3456941" cy="1348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代码编写：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规范化，合理化</a:t>
            </a:r>
          </a:p>
          <a:p>
            <a:pPr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文件的互相调用运用熟练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5" name="二维饼图"/>
          <p:cNvGraphicFramePr/>
          <p:nvPr/>
        </p:nvGraphicFramePr>
        <p:xfrm>
          <a:off x="138463" y="995156"/>
          <a:ext cx="5292818" cy="4325144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pic>
        <p:nvPicPr>
          <p:cNvPr id="116" name="WechatIMG107.png" descr="WechatIMG10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28382" y="1600200"/>
            <a:ext cx="6096001" cy="365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video"/>
          <p:cNvSpPr txBox="1"/>
          <p:nvPr/>
        </p:nvSpPr>
        <p:spPr>
          <a:xfrm>
            <a:off x="5074165" y="2919729"/>
            <a:ext cx="2043669" cy="101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>
                <a:solidFill>
                  <a:srgbClr val="FFFFFF"/>
                </a:solidFill>
              </a:defRPr>
            </a:lvl1pPr>
          </a:lstStyle>
          <a:p>
            <a:pPr/>
            <a:r>
              <a:t>video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陈佳琳 2017-07-07 16.24.07.mp4" descr="陈佳琳 2017-07-07 16.24.07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128516" y="-43029"/>
            <a:ext cx="3934968" cy="69440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2687" fill="hold"/>
                                        <p:tgtEl>
                                          <p:spTgt spid="1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Day1&amp;2"/>
          <p:cNvSpPr txBox="1"/>
          <p:nvPr/>
        </p:nvSpPr>
        <p:spPr>
          <a:xfrm>
            <a:off x="4275889" y="2862579"/>
            <a:ext cx="3640222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7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Day1&amp;2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屏幕快照 2017-07-25 下午3.21.12.png" descr="屏幕快照 2017-07-25 下午3.21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40" y="-1"/>
            <a:ext cx="8682344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Hash-table"/>
          <p:cNvSpPr txBox="1"/>
          <p:nvPr/>
        </p:nvSpPr>
        <p:spPr>
          <a:xfrm>
            <a:off x="9189065" y="2957829"/>
            <a:ext cx="2315132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Hash-table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屏幕快照 2017-07-25 下午3.29.42.png" descr="屏幕快照 2017-07-25 下午3.29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52" y="0"/>
            <a:ext cx="76922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Grid"/>
          <p:cNvSpPr txBox="1"/>
          <p:nvPr/>
        </p:nvSpPr>
        <p:spPr>
          <a:xfrm>
            <a:off x="9396730" y="3025366"/>
            <a:ext cx="1303758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Grid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Day3&amp;4"/>
          <p:cNvSpPr txBox="1"/>
          <p:nvPr/>
        </p:nvSpPr>
        <p:spPr>
          <a:xfrm>
            <a:off x="4417387" y="2837179"/>
            <a:ext cx="3357226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Day3&amp;4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屏幕快照 2017-07-25 下午3.48.56.png" descr="屏幕快照 2017-07-25 下午3.48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4" y="0"/>
            <a:ext cx="617588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Bitmap"/>
          <p:cNvSpPr txBox="1"/>
          <p:nvPr/>
        </p:nvSpPr>
        <p:spPr>
          <a:xfrm>
            <a:off x="8469630" y="3122929"/>
            <a:ext cx="1589148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Bitmap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Light">
  <a:themeElements>
    <a:clrScheme name="OfficeLight">
      <a:dk1>
        <a:srgbClr val="000000"/>
      </a:dk1>
      <a:lt1>
        <a:srgbClr val="323232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0000FF"/>
      </a:hlink>
      <a:folHlink>
        <a:srgbClr val="FF00FF"/>
      </a:folHlink>
    </a:clrScheme>
    <a:fontScheme name="OfficeLight">
      <a:majorFont>
        <a:latin typeface="Helvetica"/>
        <a:ea typeface="Helvetica"/>
        <a:cs typeface="Helvetica"/>
      </a:majorFont>
      <a:minorFont>
        <a:latin typeface="Georgia"/>
        <a:ea typeface="Georgia"/>
        <a:cs typeface="Georgia"/>
      </a:minorFont>
    </a:fontScheme>
    <a:fmtScheme name="Office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50800" dist="25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480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480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Light">
  <a:themeElements>
    <a:clrScheme name="Office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0000FF"/>
      </a:hlink>
      <a:folHlink>
        <a:srgbClr val="FF00FF"/>
      </a:folHlink>
    </a:clrScheme>
    <a:fontScheme name="OfficeLight">
      <a:majorFont>
        <a:latin typeface="Helvetica"/>
        <a:ea typeface="Helvetica"/>
        <a:cs typeface="Helvetica"/>
      </a:majorFont>
      <a:minorFont>
        <a:latin typeface="Georgia"/>
        <a:ea typeface="Georgia"/>
        <a:cs typeface="Georgia"/>
      </a:minorFont>
    </a:fontScheme>
    <a:fmtScheme name="Office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50800" dist="25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480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480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